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61" r:id="rId3"/>
    <p:sldId id="262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59" r:id="rId17"/>
  </p:sldIdLst>
  <p:sldSz cx="12192000" cy="6858000"/>
  <p:notesSz cx="6858000" cy="9144000"/>
  <p:embeddedFontLst>
    <p:embeddedFont>
      <p:font typeface="Play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SDQ7BC82RvNIiJoDFkE6XiIqs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1"/>
    <p:restoredTop sz="94658"/>
  </p:normalViewPr>
  <p:slideViewPr>
    <p:cSldViewPr snapToGrid="0">
      <p:cViewPr varScale="1">
        <p:scale>
          <a:sx n="120" d="100"/>
          <a:sy n="120" d="100"/>
        </p:scale>
        <p:origin x="9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2302933"/>
            <a:ext cx="9144000" cy="2252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4910667"/>
            <a:ext cx="9144000" cy="125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ctrTitle"/>
          </p:nvPr>
        </p:nvSpPr>
        <p:spPr>
          <a:xfrm>
            <a:off x="1524000" y="2302933"/>
            <a:ext cx="9144000" cy="2252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1524000" y="4910667"/>
            <a:ext cx="9144000" cy="125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46386" y="365125"/>
            <a:ext cx="816653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A82A"/>
              </a:buClr>
              <a:buSzPts val="4400"/>
              <a:buFont typeface="Arial"/>
              <a:buNone/>
              <a:defRPr b="1">
                <a:solidFill>
                  <a:srgbClr val="D6A8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655530" y="181127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46386" y="365125"/>
            <a:ext cx="816653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A82A"/>
              </a:buClr>
              <a:buSzPts val="4400"/>
              <a:buFont typeface="Arial"/>
              <a:buNone/>
              <a:defRPr b="1">
                <a:solidFill>
                  <a:srgbClr val="D6A8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646386" y="1850009"/>
            <a:ext cx="10515601" cy="428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646387" y="365125"/>
            <a:ext cx="833995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646386" y="1825625"/>
            <a:ext cx="833995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and Content">
  <p:cSld name="20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646387" y="365125"/>
            <a:ext cx="833995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A82A"/>
              </a:buClr>
              <a:buSzPts val="4400"/>
              <a:buFont typeface="Arial"/>
              <a:buNone/>
              <a:defRPr b="1">
                <a:solidFill>
                  <a:srgbClr val="D6A8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1"/>
          </p:nvPr>
        </p:nvSpPr>
        <p:spPr>
          <a:xfrm>
            <a:off x="646386" y="1825625"/>
            <a:ext cx="8339960" cy="4149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End Slide" preserve="1">
  <p:cSld name="Large Pictur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945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End Slide" preserve="1">
  <p:cSld name="22_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15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7" r:id="rId3"/>
    <p:sldLayoutId id="2147483658" r:id="rId4"/>
    <p:sldLayoutId id="2147483666" r:id="rId5"/>
    <p:sldLayoutId id="2147483667" r:id="rId6"/>
    <p:sldLayoutId id="2147483674" r:id="rId7"/>
    <p:sldLayoutId id="214748367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0E24E3DC-628E-43B0-8258-E94D35E44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025" y="5407815"/>
            <a:ext cx="6270594" cy="1188292"/>
          </a:xfrm>
        </p:spPr>
        <p:txBody>
          <a:bodyPr>
            <a:normAutofit/>
          </a:bodyPr>
          <a:lstStyle/>
          <a:p>
            <a:pPr algn="l"/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 Raaj Patel</a:t>
            </a:r>
          </a:p>
          <a:p>
            <a:pPr algn="l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: Final Project Presentation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B20D8-625E-7456-B2C7-341A8824E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800" y="2471609"/>
            <a:ext cx="10425346" cy="2252133"/>
          </a:xfrm>
        </p:spPr>
        <p:txBody>
          <a:bodyPr>
            <a:normAutofit/>
          </a:bodyPr>
          <a:lstStyle/>
          <a:p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EXPENSE TRACKER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RAG Enhanced Financial Reasoning</a:t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419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DA080-57A4-0ADA-D9A2-687C57F7F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3EFDE5-C0FD-1E86-B6EE-1E3FAB46E151}"/>
              </a:ext>
            </a:extLst>
          </p:cNvPr>
          <p:cNvSpPr txBox="1">
            <a:spLocks/>
          </p:cNvSpPr>
          <p:nvPr/>
        </p:nvSpPr>
        <p:spPr>
          <a:xfrm>
            <a:off x="394287" y="601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A82A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D6A82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2063A9-2556-5A51-571B-F78B4EE989B6}"/>
              </a:ext>
            </a:extLst>
          </p:cNvPr>
          <p:cNvSpPr txBox="1">
            <a:spLocks/>
          </p:cNvSpPr>
          <p:nvPr/>
        </p:nvSpPr>
        <p:spPr>
          <a:xfrm>
            <a:off x="315157" y="199081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Accuracy: 96.5%</a:t>
            </a:r>
          </a:p>
          <a:p>
            <a:pPr>
              <a:buFont typeface="Wingdings" pitchFamily="2" charset="2"/>
              <a:buChar char="Ø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Hallucinations: 10 → 1</a:t>
            </a:r>
          </a:p>
          <a:p>
            <a:pPr>
              <a:buFont typeface="Wingdings" pitchFamily="2" charset="2"/>
              <a:buChar char="Ø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anomaly precision &amp; clustering score.</a:t>
            </a:r>
          </a:p>
        </p:txBody>
      </p:sp>
    </p:spTree>
    <p:extLst>
      <p:ext uri="{BB962C8B-B14F-4D97-AF65-F5344CB8AC3E}">
        <p14:creationId xmlns:p14="http://schemas.microsoft.com/office/powerpoint/2010/main" val="2882899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240B6-0563-4FF9-1741-EF85EC0DF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5457-2B58-6473-EF3D-7DBE4A1D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70" y="758983"/>
            <a:ext cx="8229600" cy="1143000"/>
          </a:xfrm>
        </p:spPr>
        <p:txBody>
          <a:bodyPr/>
          <a:lstStyle/>
          <a:p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 vs 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DEF9F-4439-597F-ABD4-BC4555E6CC01}"/>
              </a:ext>
            </a:extLst>
          </p:cNvPr>
          <p:cNvSpPr txBox="1">
            <a:spLocks/>
          </p:cNvSpPr>
          <p:nvPr/>
        </p:nvSpPr>
        <p:spPr>
          <a:xfrm>
            <a:off x="553915" y="2224454"/>
            <a:ext cx="473905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LLM-only baseline had incorrect category reasoning.</a:t>
            </a:r>
          </a:p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RAG-coupled system grounded all numeric responses.</a:t>
            </a:r>
          </a:p>
        </p:txBody>
      </p:sp>
      <p:pic>
        <p:nvPicPr>
          <p:cNvPr id="5" name="Picture 4" descr="A diagram of a solution and architecture&#10;&#10;AI-generated content may be incorrect.">
            <a:extLst>
              <a:ext uri="{FF2B5EF4-FFF2-40B4-BE49-F238E27FC236}">
                <a16:creationId xmlns:a16="http://schemas.microsoft.com/office/drawing/2014/main" id="{CA514FF0-E669-71D9-3C5B-15FF35A3E6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95" t="2114" r="1324" b="2089"/>
          <a:stretch>
            <a:fillRect/>
          </a:stretch>
        </p:blipFill>
        <p:spPr>
          <a:xfrm>
            <a:off x="5187460" y="2233246"/>
            <a:ext cx="5732585" cy="282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94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3B152-BE27-CE54-B84F-CA141622A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F17AD1-07E7-FC13-5FFC-E8A94B080B21}"/>
              </a:ext>
            </a:extLst>
          </p:cNvPr>
          <p:cNvSpPr txBox="1">
            <a:spLocks/>
          </p:cNvSpPr>
          <p:nvPr/>
        </p:nvSpPr>
        <p:spPr>
          <a:xfrm>
            <a:off x="315157" y="199081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Ø"/>
            </a:pP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489D5-3876-0112-C3B3-C16D9EED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33" y="431800"/>
            <a:ext cx="8229600" cy="11430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pic>
        <p:nvPicPr>
          <p:cNvPr id="8" name="Picture 7" descr="A diagram of an overview of a company&#10;&#10;AI-generated content may be incorrect.">
            <a:extLst>
              <a:ext uri="{FF2B5EF4-FFF2-40B4-BE49-F238E27FC236}">
                <a16:creationId xmlns:a16="http://schemas.microsoft.com/office/drawing/2014/main" id="{976B01F4-08FA-6FD3-5B63-8961E2A6A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6" y="1574800"/>
            <a:ext cx="7772400" cy="440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56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71877-6454-34E2-5617-AAA56DE1A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A334EF-08A1-B005-257D-51890D007752}"/>
              </a:ext>
            </a:extLst>
          </p:cNvPr>
          <p:cNvSpPr txBox="1">
            <a:spLocks/>
          </p:cNvSpPr>
          <p:nvPr/>
        </p:nvSpPr>
        <p:spPr>
          <a:xfrm>
            <a:off x="954349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A82A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D6A82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8A3429-1F7E-A124-E366-30178F367078}"/>
              </a:ext>
            </a:extLst>
          </p:cNvPr>
          <p:cNvSpPr txBox="1">
            <a:spLocks/>
          </p:cNvSpPr>
          <p:nvPr/>
        </p:nvSpPr>
        <p:spPr>
          <a:xfrm>
            <a:off x="457199" y="1600200"/>
            <a:ext cx="1000069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SQL + RAG + LLM system gives stable, accurate financial analysis.</a:t>
            </a:r>
          </a:p>
          <a:p>
            <a:pPr>
              <a:buFont typeface="Wingdings" pitchFamily="2" charset="2"/>
              <a:buChar char="Ø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Improves trustworthiness of responses.</a:t>
            </a:r>
          </a:p>
        </p:txBody>
      </p:sp>
    </p:spTree>
    <p:extLst>
      <p:ext uri="{BB962C8B-B14F-4D97-AF65-F5344CB8AC3E}">
        <p14:creationId xmlns:p14="http://schemas.microsoft.com/office/powerpoint/2010/main" val="4159235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DDEAA-C40D-82F2-5115-20422E097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7D6D66A-9D89-E5C3-56B8-12416E68226F}"/>
              </a:ext>
            </a:extLst>
          </p:cNvPr>
          <p:cNvSpPr txBox="1">
            <a:spLocks/>
          </p:cNvSpPr>
          <p:nvPr/>
        </p:nvSpPr>
        <p:spPr>
          <a:xfrm>
            <a:off x="589085" y="3889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A82A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D6A82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pic>
        <p:nvPicPr>
          <p:cNvPr id="3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641414B3-91DF-2129-AFD7-6AEAB7C0A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69" y="1873250"/>
            <a:ext cx="8298736" cy="354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82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8F8EA-71AA-DC0A-D876-291B99CDF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BFB6-1D37-B42F-BFF6-39B93B27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369726"/>
            <a:ext cx="8229600" cy="1143000"/>
          </a:xfrm>
        </p:spPr>
        <p:txBody>
          <a:bodyPr/>
          <a:lstStyle/>
          <a:p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7388F-B1C7-64F6-A573-485744E85BC8}"/>
              </a:ext>
            </a:extLst>
          </p:cNvPr>
          <p:cNvSpPr txBox="1">
            <a:spLocks/>
          </p:cNvSpPr>
          <p:nvPr/>
        </p:nvSpPr>
        <p:spPr>
          <a:xfrm>
            <a:off x="633046" y="1572844"/>
            <a:ext cx="10992014" cy="5285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IN" sz="1600" dirty="0"/>
              <a:t>K. Lewis et al., “Retrieval-Augmented Generation for Trustworthy AI,” 2023.</a:t>
            </a:r>
          </a:p>
          <a:p>
            <a:pPr>
              <a:buFont typeface="Wingdings" pitchFamily="2" charset="2"/>
              <a:buChar char="Ø"/>
            </a:pPr>
            <a:r>
              <a:rPr lang="en-IN" sz="1600" dirty="0"/>
              <a:t>SQLite Consortium, “SQLite Documentation,” 2024.</a:t>
            </a:r>
          </a:p>
          <a:p>
            <a:pPr>
              <a:buFont typeface="Wingdings" pitchFamily="2" charset="2"/>
              <a:buChar char="Ø"/>
            </a:pPr>
            <a:r>
              <a:rPr lang="en-IN" sz="1600" dirty="0"/>
              <a:t> S. Tiangolo, “FastAPI Documentation,” 2024.</a:t>
            </a:r>
            <a:endParaRPr lang="en-IN" sz="1600" b="1" dirty="0"/>
          </a:p>
          <a:p>
            <a:pPr>
              <a:buFont typeface="Wingdings" pitchFamily="2" charset="2"/>
              <a:buChar char="Ø"/>
            </a:pPr>
            <a:r>
              <a:rPr lang="en-IN" sz="1600" dirty="0"/>
              <a:t> F. Pedregosa et al., “Scikit-Learn: Machine Learning in Python,” </a:t>
            </a:r>
            <a:r>
              <a:rPr lang="en-IN" sz="1600" i="1" dirty="0"/>
              <a:t>JMLR</a:t>
            </a:r>
            <a:r>
              <a:rPr lang="en-IN" sz="1600" dirty="0"/>
              <a:t>, 2011.</a:t>
            </a:r>
          </a:p>
          <a:p>
            <a:pPr>
              <a:buFont typeface="Wingdings" pitchFamily="2" charset="2"/>
              <a:buChar char="Ø"/>
            </a:pPr>
            <a:r>
              <a:rPr lang="en-IN" sz="1600" dirty="0"/>
              <a:t>J. MacQueen, “K-Means Clustering,” </a:t>
            </a:r>
            <a:r>
              <a:rPr lang="en-IN" sz="1600" i="1" dirty="0"/>
              <a:t>5th Berkeley Symposium</a:t>
            </a:r>
            <a:r>
              <a:rPr lang="en-IN" sz="1600" dirty="0"/>
              <a:t>, 1967.</a:t>
            </a:r>
          </a:p>
          <a:p>
            <a:pPr>
              <a:buFont typeface="Wingdings" pitchFamily="2" charset="2"/>
              <a:buChar char="Ø"/>
            </a:pPr>
            <a:r>
              <a:rPr lang="en-IN" sz="1600" dirty="0"/>
              <a:t>Y. Zhang et al., “Anomaly Detection in Time Series: A Survey,” </a:t>
            </a:r>
            <a:r>
              <a:rPr lang="en-IN" sz="1600" i="1" dirty="0"/>
              <a:t>ACM CSUR</a:t>
            </a:r>
            <a:r>
              <a:rPr lang="en-IN" sz="1600" dirty="0"/>
              <a:t>, 2021.</a:t>
            </a:r>
            <a:endParaRPr lang="en-IN" sz="1600" b="1" dirty="0"/>
          </a:p>
          <a:p>
            <a:pPr>
              <a:buFont typeface="Wingdings" pitchFamily="2" charset="2"/>
              <a:buChar char="Ø"/>
            </a:pPr>
            <a:r>
              <a:rPr lang="en-IN" sz="1600" dirty="0"/>
              <a:t>P. Lewis et al., “RAG for Knowledge-Intensive NLP,” </a:t>
            </a:r>
            <a:r>
              <a:rPr lang="en-IN" sz="1600" i="1" dirty="0" err="1"/>
              <a:t>NeurIPS</a:t>
            </a:r>
            <a:r>
              <a:rPr lang="en-IN" sz="1600" dirty="0"/>
              <a:t>, 2020.</a:t>
            </a:r>
          </a:p>
          <a:p>
            <a:pPr>
              <a:buFont typeface="Wingdings" pitchFamily="2" charset="2"/>
              <a:buChar char="Ø"/>
            </a:pPr>
            <a:r>
              <a:rPr lang="en-IN" sz="1600" dirty="0"/>
              <a:t>Meta AI, “LLaMA 3 Model Card,” 2024.</a:t>
            </a:r>
          </a:p>
          <a:p>
            <a:pPr>
              <a:buFont typeface="Wingdings" pitchFamily="2" charset="2"/>
              <a:buChar char="Ø"/>
            </a:pPr>
            <a:r>
              <a:rPr lang="en-IN" sz="1600" dirty="0"/>
              <a:t>T. Dettmers et al., “GPTQ: Accurate Post-Training Quantization for LLMs,” 2023.</a:t>
            </a:r>
          </a:p>
          <a:p>
            <a:pPr>
              <a:buFont typeface="Wingdings" pitchFamily="2" charset="2"/>
              <a:buChar char="Ø"/>
            </a:pPr>
            <a:r>
              <a:rPr lang="en-IN" sz="1600" dirty="0"/>
              <a:t>T. Yu et al., “Spider: A Large-Scale Dataset for Text-to-SQL Semantic Parsing,” </a:t>
            </a:r>
            <a:r>
              <a:rPr lang="en-IN" sz="1600" i="1" dirty="0"/>
              <a:t>EMNLP</a:t>
            </a:r>
            <a:r>
              <a:rPr lang="en-IN" sz="1600" dirty="0"/>
              <a:t>, 2018.</a:t>
            </a:r>
            <a:endParaRPr lang="en-IN" sz="1600" b="1" dirty="0"/>
          </a:p>
          <a:p>
            <a:pPr>
              <a:buFont typeface="Wingdings" pitchFamily="2" charset="2"/>
              <a:buChar char="Ø"/>
            </a:pPr>
            <a:r>
              <a:rPr lang="en-IN" sz="1600" dirty="0"/>
              <a:t>M. Bostock, “D3.js Data Visualization Library,” 2024.</a:t>
            </a:r>
          </a:p>
          <a:p>
            <a:pPr>
              <a:buFont typeface="Wingdings" pitchFamily="2" charset="2"/>
              <a:buChar char="Ø"/>
            </a:pPr>
            <a:r>
              <a:rPr lang="en-IN" sz="1600" dirty="0"/>
              <a:t>C. Ware, </a:t>
            </a:r>
            <a:r>
              <a:rPr lang="en-IN" sz="1600" i="1" dirty="0"/>
              <a:t>Information Visualization: Perception for Design</a:t>
            </a:r>
            <a:r>
              <a:rPr lang="en-IN" sz="1600" dirty="0"/>
              <a:t>, Morgan Kaufmann, 2021</a:t>
            </a:r>
          </a:p>
        </p:txBody>
      </p:sp>
    </p:spTree>
    <p:extLst>
      <p:ext uri="{BB962C8B-B14F-4D97-AF65-F5344CB8AC3E}">
        <p14:creationId xmlns:p14="http://schemas.microsoft.com/office/powerpoint/2010/main" val="744846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F13FA10-FEAB-D4EA-7490-5607CE5B5BC8}"/>
              </a:ext>
            </a:extLst>
          </p:cNvPr>
          <p:cNvSpPr txBox="1">
            <a:spLocks/>
          </p:cNvSpPr>
          <p:nvPr/>
        </p:nvSpPr>
        <p:spPr>
          <a:xfrm>
            <a:off x="1726705" y="2076265"/>
            <a:ext cx="8890987" cy="182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902468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5497A-3859-4C8C-8F58-F8175524B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854" y="1787800"/>
            <a:ext cx="9686955" cy="120713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combining SQLite analytics with RAG and LLM reasoning for reliable financial insight.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E0BF577-0DC9-B824-07B1-11FA1D64F56F}"/>
              </a:ext>
            </a:extLst>
          </p:cNvPr>
          <p:cNvSpPr txBox="1">
            <a:spLocks/>
          </p:cNvSpPr>
          <p:nvPr/>
        </p:nvSpPr>
        <p:spPr>
          <a:xfrm>
            <a:off x="680285" y="471095"/>
            <a:ext cx="9144000" cy="1106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A82A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D6A82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91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8FE0-50B6-5E69-2BED-692378717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132" y="112699"/>
            <a:ext cx="6010183" cy="1520871"/>
          </a:xfrm>
        </p:spPr>
        <p:txBody>
          <a:bodyPr/>
          <a:lstStyle/>
          <a:p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5FD76E-B4F5-A110-9D60-A77B4B5C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09" y="1414339"/>
            <a:ext cx="7602000" cy="472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4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DA4C3-98EF-7054-1411-C72C2AC1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90C192-FCD3-6F77-7609-DD97B51D5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331" y="1947084"/>
            <a:ext cx="9686955" cy="1207134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 natural financial queries</a:t>
            </a:r>
          </a:p>
          <a:p>
            <a:pPr>
              <a:buFont typeface="Wingdings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 accurate SQL-backed information</a:t>
            </a:r>
          </a:p>
          <a:p>
            <a:pPr>
              <a:buFont typeface="Wingdings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privacy-focused processing</a:t>
            </a:r>
          </a:p>
          <a:p>
            <a:pPr>
              <a:buFont typeface="Wingdings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anomalies and budgets</a:t>
            </a:r>
          </a:p>
          <a:p>
            <a:pPr>
              <a:buFont typeface="Wingdings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hallucinations using RAG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9BAC57BF-67F2-A7AF-B2AA-71320C796C65}"/>
              </a:ext>
            </a:extLst>
          </p:cNvPr>
          <p:cNvSpPr txBox="1">
            <a:spLocks/>
          </p:cNvSpPr>
          <p:nvPr/>
        </p:nvSpPr>
        <p:spPr>
          <a:xfrm>
            <a:off x="758331" y="664782"/>
            <a:ext cx="9144000" cy="1106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A82A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D6A82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091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9D428-E8AE-69A2-93F6-19B7C9C11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400C5D5-428D-17A6-855A-B350EDC4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39" y="558724"/>
            <a:ext cx="7932198" cy="1143000"/>
          </a:xfrm>
        </p:spPr>
        <p:txBody>
          <a:bodyPr>
            <a:normAutofit/>
          </a:bodyPr>
          <a:lstStyle/>
          <a:p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pic>
        <p:nvPicPr>
          <p:cNvPr id="11" name="Picture 10" descr="A diagram of a computer&#10;&#10;AI-generated content may be incorrect.">
            <a:extLst>
              <a:ext uri="{FF2B5EF4-FFF2-40B4-BE49-F238E27FC236}">
                <a16:creationId xmlns:a16="http://schemas.microsoft.com/office/drawing/2014/main" id="{8DAB3B2F-7BF9-4C1F-E960-93426D1B87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" t="29129" r="3129"/>
          <a:stretch>
            <a:fillRect/>
          </a:stretch>
        </p:blipFill>
        <p:spPr>
          <a:xfrm>
            <a:off x="301839" y="2672178"/>
            <a:ext cx="11037991" cy="191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9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E25BB-B1D5-149E-19F2-73FF3933E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1CD5544-C317-6F3D-8E23-90C0A97C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52" y="572610"/>
            <a:ext cx="8229600" cy="1143000"/>
          </a:xfrm>
        </p:spPr>
        <p:txBody>
          <a:bodyPr/>
          <a:lstStyle/>
          <a:p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RAG Pipeline</a:t>
            </a: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D9B38E2-6468-E0AD-7607-5EDB83BB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0" y="2207984"/>
            <a:ext cx="10184637" cy="28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54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7C3BF-381D-4C00-BDEB-AE7CC2C70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3999B7-6EE7-A16B-17D1-BDEF751CCDBD}"/>
              </a:ext>
            </a:extLst>
          </p:cNvPr>
          <p:cNvSpPr txBox="1">
            <a:spLocks/>
          </p:cNvSpPr>
          <p:nvPr/>
        </p:nvSpPr>
        <p:spPr>
          <a:xfrm>
            <a:off x="457198" y="1480080"/>
            <a:ext cx="10453457" cy="125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61873D-BE03-F7DC-AC2D-31CE54020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415213"/>
            <a:ext cx="8229600" cy="1143000"/>
          </a:xfrm>
        </p:spPr>
        <p:txBody>
          <a:bodyPr/>
          <a:lstStyle/>
          <a:p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Flow 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98AC1B-1952-E0B9-EDEE-C1858F8B24F2}"/>
              </a:ext>
            </a:extLst>
          </p:cNvPr>
          <p:cNvSpPr txBox="1">
            <a:spLocks/>
          </p:cNvSpPr>
          <p:nvPr/>
        </p:nvSpPr>
        <p:spPr>
          <a:xfrm>
            <a:off x="457198" y="1662642"/>
            <a:ext cx="10724227" cy="749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Query → SQL Analytics → RAG → LLM → Dashboard Output</a:t>
            </a:r>
          </a:p>
        </p:txBody>
      </p:sp>
      <p:pic>
        <p:nvPicPr>
          <p:cNvPr id="11" name="Picture 10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F6F28D90-54AD-D399-3B83-C565EAB02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1" y="2516785"/>
            <a:ext cx="8589049" cy="406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43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C9179-81F1-ED87-F045-428507F2A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85CCD55-BE95-7247-7B90-AA0BD521A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7200"/>
            <a:ext cx="8229600" cy="1143000"/>
          </a:xfrm>
        </p:spPr>
        <p:txBody>
          <a:bodyPr/>
          <a:lstStyle/>
          <a:p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&amp; Experimental Setup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780E759-995E-92D6-B60B-5D48E7F3A7CE}"/>
              </a:ext>
            </a:extLst>
          </p:cNvPr>
          <p:cNvSpPr txBox="1">
            <a:spLocks/>
          </p:cNvSpPr>
          <p:nvPr/>
        </p:nvSpPr>
        <p:spPr>
          <a:xfrm>
            <a:off x="457200" y="1857652"/>
            <a:ext cx="905966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Synthetic data (18 transactions)</a:t>
            </a:r>
          </a:p>
          <a:p>
            <a:pPr>
              <a:buFont typeface="Wingdings" pitchFamily="2" charset="2"/>
              <a:buChar char="Ø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SQLite 3.43, FastAPI, Next.js, Ollama 3.2</a:t>
            </a:r>
          </a:p>
          <a:p>
            <a:pPr>
              <a:buFont typeface="Wingdings" pitchFamily="2" charset="2"/>
              <a:buChar char="Ø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CPU inference only.</a:t>
            </a:r>
          </a:p>
        </p:txBody>
      </p:sp>
    </p:spTree>
    <p:extLst>
      <p:ext uri="{BB962C8B-B14F-4D97-AF65-F5344CB8AC3E}">
        <p14:creationId xmlns:p14="http://schemas.microsoft.com/office/powerpoint/2010/main" val="4238881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C93F3-7B0F-3D6A-71FB-B892789A3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B59B0C3-C74E-CBC7-ED6A-DEEB76DB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14" y="455119"/>
            <a:ext cx="8229600" cy="1143000"/>
          </a:xfrm>
        </p:spPr>
        <p:txBody>
          <a:bodyPr/>
          <a:lstStyle/>
          <a:p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Transactions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34C15E-BE79-3A02-12CA-242491DBA094}"/>
              </a:ext>
            </a:extLst>
          </p:cNvPr>
          <p:cNvSpPr txBox="1">
            <a:spLocks/>
          </p:cNvSpPr>
          <p:nvPr/>
        </p:nvSpPr>
        <p:spPr>
          <a:xfrm>
            <a:off x="457200" y="1763867"/>
            <a:ext cx="86246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Categories: Food, Travel, Shopping, Bills</a:t>
            </a:r>
          </a:p>
          <a:p>
            <a:pPr>
              <a:buFont typeface="Wingdings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Budgets vs Actual Spending stored monthly.</a:t>
            </a:r>
          </a:p>
        </p:txBody>
      </p:sp>
      <p:pic>
        <p:nvPicPr>
          <p:cNvPr id="13" name="Picture 12" descr="A table with numbers and a few words&#10;&#10;AI-generated content may be incorrect.">
            <a:extLst>
              <a:ext uri="{FF2B5EF4-FFF2-40B4-BE49-F238E27FC236}">
                <a16:creationId xmlns:a16="http://schemas.microsoft.com/office/drawing/2014/main" id="{1ED92F7D-D046-A587-15CE-EEBAA8C95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17" y="3429001"/>
            <a:ext cx="5125433" cy="2123581"/>
          </a:xfrm>
          <a:prstGeom prst="rect">
            <a:avLst/>
          </a:prstGeom>
        </p:spPr>
      </p:pic>
      <p:pic>
        <p:nvPicPr>
          <p:cNvPr id="15" name="Picture 14" descr="A table with numbers and numbers&#10;&#10;AI-generated content may be incorrect.">
            <a:extLst>
              <a:ext uri="{FF2B5EF4-FFF2-40B4-BE49-F238E27FC236}">
                <a16:creationId xmlns:a16="http://schemas.microsoft.com/office/drawing/2014/main" id="{F583DDFC-5EDA-19C7-5471-3ABD304C90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230"/>
          <a:stretch>
            <a:fillRect/>
          </a:stretch>
        </p:blipFill>
        <p:spPr>
          <a:xfrm>
            <a:off x="761754" y="3429000"/>
            <a:ext cx="4280763" cy="212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94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366</Words>
  <Application>Microsoft Macintosh PowerPoint</Application>
  <PresentationFormat>Widescreen</PresentationFormat>
  <Paragraphs>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Wingdings</vt:lpstr>
      <vt:lpstr>Play</vt:lpstr>
      <vt:lpstr>Arial</vt:lpstr>
      <vt:lpstr>Times New Roman</vt:lpstr>
      <vt:lpstr>Office Theme</vt:lpstr>
      <vt:lpstr>AI EXPENSE TRACKERWith RAG Enhanced Financial Reasoning </vt:lpstr>
      <vt:lpstr>PowerPoint Presentation</vt:lpstr>
      <vt:lpstr>Introduction</vt:lpstr>
      <vt:lpstr>PowerPoint Presentation</vt:lpstr>
      <vt:lpstr>System Architecture</vt:lpstr>
      <vt:lpstr>RAG Pipeline</vt:lpstr>
      <vt:lpstr>Data Flow Overview</vt:lpstr>
      <vt:lpstr>Dataset &amp; Experimental Setup</vt:lpstr>
      <vt:lpstr>Example Transactions</vt:lpstr>
      <vt:lpstr>PowerPoint Presentation</vt:lpstr>
      <vt:lpstr>Baseline vs RAG</vt:lpstr>
      <vt:lpstr>Limitations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Richardson, Grace Eva</dc:creator>
  <cp:lastModifiedBy>Raaj Atulkumar Patel</cp:lastModifiedBy>
  <cp:revision>8</cp:revision>
  <dcterms:created xsi:type="dcterms:W3CDTF">2024-08-09T16:36:02Z</dcterms:created>
  <dcterms:modified xsi:type="dcterms:W3CDTF">2025-12-10T05:35:05Z</dcterms:modified>
</cp:coreProperties>
</file>